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21"/>
  </p:notesMasterIdLst>
  <p:handoutMasterIdLst>
    <p:handoutMasterId r:id="rId22"/>
  </p:handoutMasterIdLst>
  <p:sldIdLst>
    <p:sldId id="256" r:id="rId5"/>
    <p:sldId id="257" r:id="rId6"/>
    <p:sldId id="258" r:id="rId7"/>
    <p:sldId id="263" r:id="rId8"/>
    <p:sldId id="260" r:id="rId9"/>
    <p:sldId id="270" r:id="rId10"/>
    <p:sldId id="271" r:id="rId11"/>
    <p:sldId id="272" r:id="rId12"/>
    <p:sldId id="276" r:id="rId13"/>
    <p:sldId id="273" r:id="rId14"/>
    <p:sldId id="277" r:id="rId15"/>
    <p:sldId id="275" r:id="rId16"/>
    <p:sldId id="278" r:id="rId17"/>
    <p:sldId id="279" r:id="rId18"/>
    <p:sldId id="280" r:id="rId19"/>
    <p:sldId id="268" r:id="rId20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94701" autoAdjust="0"/>
  </p:normalViewPr>
  <p:slideViewPr>
    <p:cSldViewPr snapToGrid="0" showGuides="1">
      <p:cViewPr varScale="1">
        <p:scale>
          <a:sx n="74" d="100"/>
          <a:sy n="74" d="100"/>
        </p:scale>
        <p:origin x="55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90" d="100"/>
          <a:sy n="90" d="100"/>
        </p:scale>
        <p:origin x="377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microsoft.com/office/2015/10/relationships/revisionInfo" Target="revisionInfo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6BD909A-D896-4F86-AD69-08CED8C12617}" type="doc">
      <dgm:prSet loTypeId="urn:microsoft.com/office/officeart/2008/layout/AlternatingPictureBlocks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DBAE356B-39B7-4D12-AF48-ABA4F6669C2D}">
      <dgm:prSet phldrT="[Текст]"/>
      <dgm:spPr/>
      <dgm:t>
        <a:bodyPr/>
        <a:lstStyle/>
        <a:p>
          <a:r>
            <a:rPr lang="ru-RU" b="1" i="0" dirty="0">
              <a:latin typeface="Times New Roman" panose="02020603050405020304" pitchFamily="18" charset="0"/>
              <a:cs typeface="Times New Roman" panose="02020603050405020304" pitchFamily="18" charset="0"/>
            </a:rPr>
            <a:t>Конституционный </a:t>
          </a:r>
          <a:br>
            <a:rPr lang="ru-RU" b="1" i="0" dirty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b="1" i="0" dirty="0">
              <a:latin typeface="Times New Roman" panose="02020603050405020304" pitchFamily="18" charset="0"/>
              <a:cs typeface="Times New Roman" panose="02020603050405020304" pitchFamily="18" charset="0"/>
            </a:rPr>
            <a:t>(на всенародное голосование выносится проект конституции или конституционные поправки)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5D210D37-6D9B-4BEB-A160-2D8079376A9F}" type="parTrans" cxnId="{AB82CBDA-7CBA-4F9E-9358-9A30E35161B9}">
      <dgm:prSet/>
      <dgm:spPr/>
      <dgm:t>
        <a:bodyPr/>
        <a:lstStyle/>
        <a:p>
          <a:endParaRPr lang="ru-RU" b="1">
            <a:solidFill>
              <a:schemeClr val="accent4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E466006D-C14A-40CC-B5A7-817E34D2965D}" type="sibTrans" cxnId="{AB82CBDA-7CBA-4F9E-9358-9A30E35161B9}">
      <dgm:prSet/>
      <dgm:spPr/>
      <dgm:t>
        <a:bodyPr/>
        <a:lstStyle/>
        <a:p>
          <a:endParaRPr lang="ru-RU" b="1">
            <a:solidFill>
              <a:schemeClr val="accent4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F6B9B5F2-6056-4434-9E35-B423B9A04CF3}">
      <dgm:prSet phldrT="[Текст]"/>
      <dgm:spPr/>
      <dgm:t>
        <a:bodyPr/>
        <a:lstStyle/>
        <a:p>
          <a:r>
            <a:rPr lang="ru-RU" b="1" dirty="0">
              <a:latin typeface="Times New Roman" pitchFamily="18" charset="0"/>
              <a:cs typeface="Times New Roman" pitchFamily="18" charset="0"/>
            </a:rPr>
            <a:t>Законодательный </a:t>
          </a:r>
          <a:br>
            <a:rPr lang="ru-RU" b="1" dirty="0">
              <a:latin typeface="Times New Roman" pitchFamily="18" charset="0"/>
              <a:cs typeface="Times New Roman" pitchFamily="18" charset="0"/>
            </a:rPr>
          </a:br>
          <a:r>
            <a:rPr lang="ru-RU" b="1" dirty="0">
              <a:latin typeface="Times New Roman" pitchFamily="18" charset="0"/>
              <a:cs typeface="Times New Roman" pitchFamily="18" charset="0"/>
            </a:rPr>
            <a:t>(предмет референдума — проект закона)</a:t>
          </a:r>
        </a:p>
      </dgm:t>
    </dgm:pt>
    <dgm:pt modelId="{0987F33B-2500-4F3E-B0A3-63E8F1C2CA26}" type="parTrans" cxnId="{9EB71FBC-2BD3-4477-AFDC-598AD4C32BFE}">
      <dgm:prSet/>
      <dgm:spPr/>
      <dgm:t>
        <a:bodyPr/>
        <a:lstStyle/>
        <a:p>
          <a:endParaRPr lang="ru-RU" b="1">
            <a:solidFill>
              <a:schemeClr val="accent4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FAEC1633-1A42-4BB8-8DFD-9AF79A2556AD}" type="sibTrans" cxnId="{9EB71FBC-2BD3-4477-AFDC-598AD4C32BFE}">
      <dgm:prSet/>
      <dgm:spPr/>
      <dgm:t>
        <a:bodyPr/>
        <a:lstStyle/>
        <a:p>
          <a:endParaRPr lang="ru-RU" b="1">
            <a:solidFill>
              <a:schemeClr val="accent4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2CD4C7EB-64DB-4C75-AADD-495B5CC54576}">
      <dgm:prSet phldrT="[Текст]"/>
      <dgm:spPr/>
      <dgm:t>
        <a:bodyPr/>
        <a:lstStyle/>
        <a:p>
          <a:r>
            <a:rPr lang="ru-RU" b="1" dirty="0">
              <a:latin typeface="Times New Roman" pitchFamily="18" charset="0"/>
              <a:cs typeface="Times New Roman" pitchFamily="18" charset="0"/>
            </a:rPr>
            <a:t>Факультативный</a:t>
          </a:r>
          <a:br>
            <a:rPr lang="ru-RU" b="1" dirty="0">
              <a:latin typeface="Times New Roman" pitchFamily="18" charset="0"/>
              <a:cs typeface="Times New Roman" pitchFamily="18" charset="0"/>
            </a:rPr>
          </a:br>
          <a:r>
            <a:rPr lang="ru-RU" b="1" dirty="0">
              <a:latin typeface="Times New Roman" pitchFamily="18" charset="0"/>
              <a:cs typeface="Times New Roman" pitchFamily="18" charset="0"/>
            </a:rPr>
            <a:t>(инициатива может исходить от избирательного корпуса (Италия), отдельных субъектов федерации (Швейцария) или центральной власти (Франция).</a:t>
          </a:r>
        </a:p>
      </dgm:t>
    </dgm:pt>
    <dgm:pt modelId="{FB7CBA2D-66B0-4948-ABA7-7305D42D9221}" type="sibTrans" cxnId="{D5A1CA99-D047-414B-A510-D698330C2B31}">
      <dgm:prSet/>
      <dgm:spPr/>
      <dgm:t>
        <a:bodyPr/>
        <a:lstStyle/>
        <a:p>
          <a:endParaRPr lang="ru-RU" b="1">
            <a:solidFill>
              <a:schemeClr val="accent4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1D84CAA0-0E79-4989-A89E-ECC565C63EF7}" type="parTrans" cxnId="{D5A1CA99-D047-414B-A510-D698330C2B31}">
      <dgm:prSet/>
      <dgm:spPr/>
      <dgm:t>
        <a:bodyPr/>
        <a:lstStyle/>
        <a:p>
          <a:endParaRPr lang="ru-RU" b="1">
            <a:solidFill>
              <a:schemeClr val="accent4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1FF90789-2017-4095-A715-338247BEEBCD}">
      <dgm:prSet phldrT="[Текст]"/>
      <dgm:spPr/>
      <dgm:t>
        <a:bodyPr/>
        <a:lstStyle/>
        <a:p>
          <a:r>
            <a:rPr lang="ru-RU" b="1" dirty="0">
              <a:latin typeface="Times New Roman" pitchFamily="18" charset="0"/>
              <a:cs typeface="Times New Roman" pitchFamily="18" charset="0"/>
            </a:rPr>
            <a:t>Обязательный</a:t>
          </a:r>
          <a:br>
            <a:rPr lang="ru-RU" b="1" dirty="0">
              <a:latin typeface="Times New Roman" pitchFamily="18" charset="0"/>
              <a:cs typeface="Times New Roman" pitchFamily="18" charset="0"/>
            </a:rPr>
          </a:br>
          <a:r>
            <a:rPr lang="ru-RU" b="1" dirty="0">
              <a:latin typeface="Times New Roman" pitchFamily="18" charset="0"/>
              <a:cs typeface="Times New Roman" pitchFamily="18" charset="0"/>
            </a:rPr>
            <a:t>(проект соответствующего акта подлежит ратификации всем или большей частью избирательного корпуса)</a:t>
          </a:r>
        </a:p>
      </dgm:t>
    </dgm:pt>
    <dgm:pt modelId="{8D879172-A578-42E3-901F-E296B931050A}" type="sibTrans" cxnId="{24D8ACB2-82A3-4E0E-964A-58F4016E96A9}">
      <dgm:prSet/>
      <dgm:spPr/>
      <dgm:t>
        <a:bodyPr/>
        <a:lstStyle/>
        <a:p>
          <a:endParaRPr lang="ru-RU" b="1">
            <a:solidFill>
              <a:schemeClr val="accent4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485AFDC2-2221-48FE-8158-27B18A0AB57B}" type="parTrans" cxnId="{24D8ACB2-82A3-4E0E-964A-58F4016E96A9}">
      <dgm:prSet/>
      <dgm:spPr/>
      <dgm:t>
        <a:bodyPr/>
        <a:lstStyle/>
        <a:p>
          <a:endParaRPr lang="ru-RU" b="1">
            <a:solidFill>
              <a:schemeClr val="accent4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F1876E92-73F1-40BE-B100-17A86F5E4389}" type="pres">
      <dgm:prSet presAssocID="{66BD909A-D896-4F86-AD69-08CED8C12617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F0DC7FD-F5F0-4D02-8604-00038BFE0CF8}" type="pres">
      <dgm:prSet presAssocID="{DBAE356B-39B7-4D12-AF48-ABA4F6669C2D}" presName="comp" presStyleCnt="0"/>
      <dgm:spPr/>
    </dgm:pt>
    <dgm:pt modelId="{58E7547D-16C1-48C3-A7C5-41F78915DC04}" type="pres">
      <dgm:prSet presAssocID="{DBAE356B-39B7-4D12-AF48-ABA4F6669C2D}" presName="rect2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390633-9947-4A9D-97E9-A08073B35138}" type="pres">
      <dgm:prSet presAssocID="{DBAE356B-39B7-4D12-AF48-ABA4F6669C2D}" presName="rect1" presStyleLbl="lnNode1" presStyleIdx="0" presStyleCnt="4"/>
      <dgm:spPr>
        <a:blipFill rotWithShape="1">
          <a:blip xmlns:r="http://schemas.openxmlformats.org/officeDocument/2006/relationships" r:embed="rId1"/>
          <a:srcRect/>
          <a:stretch>
            <a:fillRect l="-28000" r="-28000"/>
          </a:stretch>
        </a:blipFill>
      </dgm:spPr>
    </dgm:pt>
    <dgm:pt modelId="{7C78F92B-948A-4525-9B1D-F387C808B722}" type="pres">
      <dgm:prSet presAssocID="{E466006D-C14A-40CC-B5A7-817E34D2965D}" presName="sibTrans" presStyleCnt="0"/>
      <dgm:spPr/>
    </dgm:pt>
    <dgm:pt modelId="{CCAF5E21-1AC9-4E92-826A-678E2F18FBC0}" type="pres">
      <dgm:prSet presAssocID="{F6B9B5F2-6056-4434-9E35-B423B9A04CF3}" presName="comp" presStyleCnt="0"/>
      <dgm:spPr/>
    </dgm:pt>
    <dgm:pt modelId="{966913C7-2DDF-41FE-A5F5-A9D9235E8444}" type="pres">
      <dgm:prSet presAssocID="{F6B9B5F2-6056-4434-9E35-B423B9A04CF3}" presName="rect2" presStyleLbl="node1" presStyleIdx="1" presStyleCnt="4" custLinFactNeighborX="-357" custLinFactNeighborY="-15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9AC048-FB63-48BC-A08D-67AD4E351C43}" type="pres">
      <dgm:prSet presAssocID="{F6B9B5F2-6056-4434-9E35-B423B9A04CF3}" presName="rect1" presStyleLbl="lnNode1" presStyleIdx="1" presStyleCnt="4"/>
      <dgm:spPr>
        <a:blipFill rotWithShape="1">
          <a:blip xmlns:r="http://schemas.openxmlformats.org/officeDocument/2006/relationships" r:embed="rId2"/>
          <a:srcRect/>
          <a:stretch>
            <a:fillRect l="-26000" r="-26000"/>
          </a:stretch>
        </a:blipFill>
      </dgm:spPr>
    </dgm:pt>
    <dgm:pt modelId="{DB5041D0-0AE8-4837-97D1-23C21B899B58}" type="pres">
      <dgm:prSet presAssocID="{FAEC1633-1A42-4BB8-8DFD-9AF79A2556AD}" presName="sibTrans" presStyleCnt="0"/>
      <dgm:spPr/>
    </dgm:pt>
    <dgm:pt modelId="{AA04A566-2AAF-4434-9142-DF0E36F207DF}" type="pres">
      <dgm:prSet presAssocID="{1FF90789-2017-4095-A715-338247BEEBCD}" presName="comp" presStyleCnt="0"/>
      <dgm:spPr/>
    </dgm:pt>
    <dgm:pt modelId="{2280E95B-E082-4776-9694-C11E5C1F26E4}" type="pres">
      <dgm:prSet presAssocID="{1FF90789-2017-4095-A715-338247BEEBCD}" presName="rect2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4A9496-FAF4-4EB4-962F-AD2FEC78C9C6}" type="pres">
      <dgm:prSet presAssocID="{1FF90789-2017-4095-A715-338247BEEBCD}" presName="rect1" presStyleLbl="lnNode1" presStyleIdx="2" presStyleCnt="4"/>
      <dgm:spPr>
        <a:blipFill rotWithShape="1">
          <a:blip xmlns:r="http://schemas.openxmlformats.org/officeDocument/2006/relationships" r:embed="rId3"/>
          <a:srcRect/>
          <a:stretch>
            <a:fillRect l="-40000" r="-40000"/>
          </a:stretch>
        </a:blipFill>
      </dgm:spPr>
    </dgm:pt>
    <dgm:pt modelId="{D437F87D-FE84-4EA2-AEB0-202A1879E96B}" type="pres">
      <dgm:prSet presAssocID="{8D879172-A578-42E3-901F-E296B931050A}" presName="sibTrans" presStyleCnt="0"/>
      <dgm:spPr/>
    </dgm:pt>
    <dgm:pt modelId="{93F82311-44AD-4659-A52A-166E1EF9114C}" type="pres">
      <dgm:prSet presAssocID="{2CD4C7EB-64DB-4C75-AADD-495B5CC54576}" presName="comp" presStyleCnt="0"/>
      <dgm:spPr/>
    </dgm:pt>
    <dgm:pt modelId="{9CBBFF82-4AD3-4FE5-8D24-E2B0DFB63B4D}" type="pres">
      <dgm:prSet presAssocID="{2CD4C7EB-64DB-4C75-AADD-495B5CC54576}" presName="rect2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0E8528-6F64-41F0-B337-F06901E91CF6}" type="pres">
      <dgm:prSet presAssocID="{2CD4C7EB-64DB-4C75-AADD-495B5CC54576}" presName="rect1" presStyleLbl="lnNode1" presStyleIdx="3" presStyleCnt="4"/>
      <dgm:spPr>
        <a:blipFill rotWithShape="1">
          <a:blip xmlns:r="http://schemas.openxmlformats.org/officeDocument/2006/relationships" r:embed="rId4"/>
          <a:srcRect/>
          <a:stretch>
            <a:fillRect l="-19000" r="-19000"/>
          </a:stretch>
        </a:blipFill>
      </dgm:spPr>
    </dgm:pt>
  </dgm:ptLst>
  <dgm:cxnLst>
    <dgm:cxn modelId="{BCE66C9E-22CC-41B7-83D0-B8333AAEA9B4}" type="presOf" srcId="{F6B9B5F2-6056-4434-9E35-B423B9A04CF3}" destId="{966913C7-2DDF-41FE-A5F5-A9D9235E8444}" srcOrd="0" destOrd="0" presId="urn:microsoft.com/office/officeart/2008/layout/AlternatingPictureBlocks"/>
    <dgm:cxn modelId="{2CE30FDC-2F59-41C3-8AD6-C70C2DBD88C1}" type="presOf" srcId="{66BD909A-D896-4F86-AD69-08CED8C12617}" destId="{F1876E92-73F1-40BE-B100-17A86F5E4389}" srcOrd="0" destOrd="0" presId="urn:microsoft.com/office/officeart/2008/layout/AlternatingPictureBlocks"/>
    <dgm:cxn modelId="{E1D810AC-210F-4E09-9D7A-C9B8FF5733A5}" type="presOf" srcId="{DBAE356B-39B7-4D12-AF48-ABA4F6669C2D}" destId="{58E7547D-16C1-48C3-A7C5-41F78915DC04}" srcOrd="0" destOrd="0" presId="urn:microsoft.com/office/officeart/2008/layout/AlternatingPictureBlocks"/>
    <dgm:cxn modelId="{D5A1CA99-D047-414B-A510-D698330C2B31}" srcId="{66BD909A-D896-4F86-AD69-08CED8C12617}" destId="{2CD4C7EB-64DB-4C75-AADD-495B5CC54576}" srcOrd="3" destOrd="0" parTransId="{1D84CAA0-0E79-4989-A89E-ECC565C63EF7}" sibTransId="{FB7CBA2D-66B0-4948-ABA7-7305D42D9221}"/>
    <dgm:cxn modelId="{24D8ACB2-82A3-4E0E-964A-58F4016E96A9}" srcId="{66BD909A-D896-4F86-AD69-08CED8C12617}" destId="{1FF90789-2017-4095-A715-338247BEEBCD}" srcOrd="2" destOrd="0" parTransId="{485AFDC2-2221-48FE-8158-27B18A0AB57B}" sibTransId="{8D879172-A578-42E3-901F-E296B931050A}"/>
    <dgm:cxn modelId="{9EB71FBC-2BD3-4477-AFDC-598AD4C32BFE}" srcId="{66BD909A-D896-4F86-AD69-08CED8C12617}" destId="{F6B9B5F2-6056-4434-9E35-B423B9A04CF3}" srcOrd="1" destOrd="0" parTransId="{0987F33B-2500-4F3E-B0A3-63E8F1C2CA26}" sibTransId="{FAEC1633-1A42-4BB8-8DFD-9AF79A2556AD}"/>
    <dgm:cxn modelId="{AB82CBDA-7CBA-4F9E-9358-9A30E35161B9}" srcId="{66BD909A-D896-4F86-AD69-08CED8C12617}" destId="{DBAE356B-39B7-4D12-AF48-ABA4F6669C2D}" srcOrd="0" destOrd="0" parTransId="{5D210D37-6D9B-4BEB-A160-2D8079376A9F}" sibTransId="{E466006D-C14A-40CC-B5A7-817E34D2965D}"/>
    <dgm:cxn modelId="{111B2287-D4A0-47BB-B62B-9E67B0BDD865}" type="presOf" srcId="{2CD4C7EB-64DB-4C75-AADD-495B5CC54576}" destId="{9CBBFF82-4AD3-4FE5-8D24-E2B0DFB63B4D}" srcOrd="0" destOrd="0" presId="urn:microsoft.com/office/officeart/2008/layout/AlternatingPictureBlocks"/>
    <dgm:cxn modelId="{05B59F12-C323-4760-B41C-9832307C8CC6}" type="presOf" srcId="{1FF90789-2017-4095-A715-338247BEEBCD}" destId="{2280E95B-E082-4776-9694-C11E5C1F26E4}" srcOrd="0" destOrd="0" presId="urn:microsoft.com/office/officeart/2008/layout/AlternatingPictureBlocks"/>
    <dgm:cxn modelId="{3D528651-4549-40E4-BA73-363190986E2D}" type="presParOf" srcId="{F1876E92-73F1-40BE-B100-17A86F5E4389}" destId="{7F0DC7FD-F5F0-4D02-8604-00038BFE0CF8}" srcOrd="0" destOrd="0" presId="urn:microsoft.com/office/officeart/2008/layout/AlternatingPictureBlocks"/>
    <dgm:cxn modelId="{9EFAC2CF-B6A5-4D0D-8E57-8C0BA45DF3AF}" type="presParOf" srcId="{7F0DC7FD-F5F0-4D02-8604-00038BFE0CF8}" destId="{58E7547D-16C1-48C3-A7C5-41F78915DC04}" srcOrd="0" destOrd="0" presId="urn:microsoft.com/office/officeart/2008/layout/AlternatingPictureBlocks"/>
    <dgm:cxn modelId="{2FF50C47-8EE0-489A-87E1-79C726275129}" type="presParOf" srcId="{7F0DC7FD-F5F0-4D02-8604-00038BFE0CF8}" destId="{36390633-9947-4A9D-97E9-A08073B35138}" srcOrd="1" destOrd="0" presId="urn:microsoft.com/office/officeart/2008/layout/AlternatingPictureBlocks"/>
    <dgm:cxn modelId="{72EBE183-A3FE-43BB-9F64-8903217952F8}" type="presParOf" srcId="{F1876E92-73F1-40BE-B100-17A86F5E4389}" destId="{7C78F92B-948A-4525-9B1D-F387C808B722}" srcOrd="1" destOrd="0" presId="urn:microsoft.com/office/officeart/2008/layout/AlternatingPictureBlocks"/>
    <dgm:cxn modelId="{F6DAF842-A79A-4FC7-94CF-69645C2EDDF0}" type="presParOf" srcId="{F1876E92-73F1-40BE-B100-17A86F5E4389}" destId="{CCAF5E21-1AC9-4E92-826A-678E2F18FBC0}" srcOrd="2" destOrd="0" presId="urn:microsoft.com/office/officeart/2008/layout/AlternatingPictureBlocks"/>
    <dgm:cxn modelId="{67E46A33-3776-41DF-A5FC-D225D22D8CAB}" type="presParOf" srcId="{CCAF5E21-1AC9-4E92-826A-678E2F18FBC0}" destId="{966913C7-2DDF-41FE-A5F5-A9D9235E8444}" srcOrd="0" destOrd="0" presId="urn:microsoft.com/office/officeart/2008/layout/AlternatingPictureBlocks"/>
    <dgm:cxn modelId="{69A60D33-385E-40E7-9D0A-DA44B0A244A6}" type="presParOf" srcId="{CCAF5E21-1AC9-4E92-826A-678E2F18FBC0}" destId="{AB9AC048-FB63-48BC-A08D-67AD4E351C43}" srcOrd="1" destOrd="0" presId="urn:microsoft.com/office/officeart/2008/layout/AlternatingPictureBlocks"/>
    <dgm:cxn modelId="{F978AE34-6FAF-456A-9077-608FBA8486DF}" type="presParOf" srcId="{F1876E92-73F1-40BE-B100-17A86F5E4389}" destId="{DB5041D0-0AE8-4837-97D1-23C21B899B58}" srcOrd="3" destOrd="0" presId="urn:microsoft.com/office/officeart/2008/layout/AlternatingPictureBlocks"/>
    <dgm:cxn modelId="{264EF40F-00BF-4AAC-B1DD-915B5D0C38C2}" type="presParOf" srcId="{F1876E92-73F1-40BE-B100-17A86F5E4389}" destId="{AA04A566-2AAF-4434-9142-DF0E36F207DF}" srcOrd="4" destOrd="0" presId="urn:microsoft.com/office/officeart/2008/layout/AlternatingPictureBlocks"/>
    <dgm:cxn modelId="{F66B8452-7052-4BF4-999D-BA09F644248C}" type="presParOf" srcId="{AA04A566-2AAF-4434-9142-DF0E36F207DF}" destId="{2280E95B-E082-4776-9694-C11E5C1F26E4}" srcOrd="0" destOrd="0" presId="urn:microsoft.com/office/officeart/2008/layout/AlternatingPictureBlocks"/>
    <dgm:cxn modelId="{64F90A79-57AF-4D12-A85A-0E135800FDA8}" type="presParOf" srcId="{AA04A566-2AAF-4434-9142-DF0E36F207DF}" destId="{634A9496-FAF4-4EB4-962F-AD2FEC78C9C6}" srcOrd="1" destOrd="0" presId="urn:microsoft.com/office/officeart/2008/layout/AlternatingPictureBlocks"/>
    <dgm:cxn modelId="{57022A9B-1894-4961-B60A-892B2DFC6A2E}" type="presParOf" srcId="{F1876E92-73F1-40BE-B100-17A86F5E4389}" destId="{D437F87D-FE84-4EA2-AEB0-202A1879E96B}" srcOrd="5" destOrd="0" presId="urn:microsoft.com/office/officeart/2008/layout/AlternatingPictureBlocks"/>
    <dgm:cxn modelId="{BD3A043A-F899-45BC-9513-95E6668ED3B7}" type="presParOf" srcId="{F1876E92-73F1-40BE-B100-17A86F5E4389}" destId="{93F82311-44AD-4659-A52A-166E1EF9114C}" srcOrd="6" destOrd="0" presId="urn:microsoft.com/office/officeart/2008/layout/AlternatingPictureBlocks"/>
    <dgm:cxn modelId="{078A9192-0DC9-4D1A-A6F6-EC7F3EB102FD}" type="presParOf" srcId="{93F82311-44AD-4659-A52A-166E1EF9114C}" destId="{9CBBFF82-4AD3-4FE5-8D24-E2B0DFB63B4D}" srcOrd="0" destOrd="0" presId="urn:microsoft.com/office/officeart/2008/layout/AlternatingPictureBlocks"/>
    <dgm:cxn modelId="{CCCC32B5-8074-40BD-B7CC-DF76A7644240}" type="presParOf" srcId="{93F82311-44AD-4659-A52A-166E1EF9114C}" destId="{5A0E8528-6F64-41F0-B337-F06901E91CF6}" srcOrd="1" destOrd="0" presId="urn:microsoft.com/office/officeart/2008/layout/AlternatingPictureBlock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E7547D-16C1-48C3-A7C5-41F78915DC04}">
      <dsp:nvSpPr>
        <dsp:cNvPr id="0" name=""/>
        <dsp:cNvSpPr/>
      </dsp:nvSpPr>
      <dsp:spPr>
        <a:xfrm>
          <a:off x="4421022" y="2134"/>
          <a:ext cx="2246774" cy="101618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Конституционный </a:t>
          </a:r>
          <a:br>
            <a:rPr lang="ru-RU" sz="1100" b="1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100" b="1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(на всенародное голосование выносится проект конституции или конституционные поправки)</a:t>
          </a:r>
          <a:endParaRPr lang="ru-RU" sz="11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421022" y="2134"/>
        <a:ext cx="2246774" cy="1016180"/>
      </dsp:txXfrm>
    </dsp:sp>
    <dsp:sp modelId="{36390633-9947-4A9D-97E9-A08073B35138}">
      <dsp:nvSpPr>
        <dsp:cNvPr id="0" name=""/>
        <dsp:cNvSpPr/>
      </dsp:nvSpPr>
      <dsp:spPr>
        <a:xfrm>
          <a:off x="3314402" y="2134"/>
          <a:ext cx="1006018" cy="1016180"/>
        </a:xfrm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 l="-28000" r="-28000"/>
          </a:stretch>
        </a:blip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6913C7-2DDF-41FE-A5F5-A9D9235E8444}">
      <dsp:nvSpPr>
        <dsp:cNvPr id="0" name=""/>
        <dsp:cNvSpPr/>
      </dsp:nvSpPr>
      <dsp:spPr>
        <a:xfrm>
          <a:off x="3306381" y="1169939"/>
          <a:ext cx="2246774" cy="1016180"/>
        </a:xfrm>
        <a:prstGeom prst="rect">
          <a:avLst/>
        </a:prstGeom>
        <a:solidFill>
          <a:schemeClr val="accent4">
            <a:hueOff val="185698"/>
            <a:satOff val="3596"/>
            <a:lumOff val="4445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>
              <a:latin typeface="Times New Roman" pitchFamily="18" charset="0"/>
              <a:cs typeface="Times New Roman" pitchFamily="18" charset="0"/>
            </a:rPr>
            <a:t>Законодательный </a:t>
          </a:r>
          <a:br>
            <a:rPr lang="ru-RU" sz="1100" b="1" kern="1200" dirty="0">
              <a:latin typeface="Times New Roman" pitchFamily="18" charset="0"/>
              <a:cs typeface="Times New Roman" pitchFamily="18" charset="0"/>
            </a:rPr>
          </a:br>
          <a:r>
            <a:rPr lang="ru-RU" sz="1100" b="1" kern="1200" dirty="0">
              <a:latin typeface="Times New Roman" pitchFamily="18" charset="0"/>
              <a:cs typeface="Times New Roman" pitchFamily="18" charset="0"/>
            </a:rPr>
            <a:t>(предмет референдума — проект закона)</a:t>
          </a:r>
        </a:p>
      </dsp:txBody>
      <dsp:txXfrm>
        <a:off x="3306381" y="1169939"/>
        <a:ext cx="2246774" cy="1016180"/>
      </dsp:txXfrm>
    </dsp:sp>
    <dsp:sp modelId="{AB9AC048-FB63-48BC-A08D-67AD4E351C43}">
      <dsp:nvSpPr>
        <dsp:cNvPr id="0" name=""/>
        <dsp:cNvSpPr/>
      </dsp:nvSpPr>
      <dsp:spPr>
        <a:xfrm>
          <a:off x="5661779" y="1185984"/>
          <a:ext cx="1006018" cy="1016180"/>
        </a:xfrm>
        <a:prstGeom prst="rect">
          <a:avLst/>
        </a:prstGeom>
        <a:blipFill rotWithShape="1">
          <a:blip xmlns:r="http://schemas.openxmlformats.org/officeDocument/2006/relationships" r:embed="rId2"/>
          <a:srcRect/>
          <a:stretch>
            <a:fillRect l="-26000" r="-26000"/>
          </a:stretch>
        </a:blip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80E95B-E082-4776-9694-C11E5C1F26E4}">
      <dsp:nvSpPr>
        <dsp:cNvPr id="0" name=""/>
        <dsp:cNvSpPr/>
      </dsp:nvSpPr>
      <dsp:spPr>
        <a:xfrm>
          <a:off x="4421022" y="2369834"/>
          <a:ext cx="2246774" cy="1016180"/>
        </a:xfrm>
        <a:prstGeom prst="rect">
          <a:avLst/>
        </a:prstGeom>
        <a:solidFill>
          <a:schemeClr val="accent4">
            <a:hueOff val="371395"/>
            <a:satOff val="7192"/>
            <a:lumOff val="8889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>
              <a:latin typeface="Times New Roman" pitchFamily="18" charset="0"/>
              <a:cs typeface="Times New Roman" pitchFamily="18" charset="0"/>
            </a:rPr>
            <a:t>Обязательный</a:t>
          </a:r>
          <a:br>
            <a:rPr lang="ru-RU" sz="1100" b="1" kern="1200" dirty="0">
              <a:latin typeface="Times New Roman" pitchFamily="18" charset="0"/>
              <a:cs typeface="Times New Roman" pitchFamily="18" charset="0"/>
            </a:rPr>
          </a:br>
          <a:r>
            <a:rPr lang="ru-RU" sz="1100" b="1" kern="1200" dirty="0">
              <a:latin typeface="Times New Roman" pitchFamily="18" charset="0"/>
              <a:cs typeface="Times New Roman" pitchFamily="18" charset="0"/>
            </a:rPr>
            <a:t>(проект соответствующего акта подлежит ратификации всем или большей частью избирательного корпуса)</a:t>
          </a:r>
        </a:p>
      </dsp:txBody>
      <dsp:txXfrm>
        <a:off x="4421022" y="2369834"/>
        <a:ext cx="2246774" cy="1016180"/>
      </dsp:txXfrm>
    </dsp:sp>
    <dsp:sp modelId="{634A9496-FAF4-4EB4-962F-AD2FEC78C9C6}">
      <dsp:nvSpPr>
        <dsp:cNvPr id="0" name=""/>
        <dsp:cNvSpPr/>
      </dsp:nvSpPr>
      <dsp:spPr>
        <a:xfrm>
          <a:off x="3314402" y="2369834"/>
          <a:ext cx="1006018" cy="1016180"/>
        </a:xfrm>
        <a:prstGeom prst="rect">
          <a:avLst/>
        </a:prstGeom>
        <a:blipFill rotWithShape="1">
          <a:blip xmlns:r="http://schemas.openxmlformats.org/officeDocument/2006/relationships" r:embed="rId3"/>
          <a:srcRect/>
          <a:stretch>
            <a:fillRect l="-40000" r="-40000"/>
          </a:stretch>
        </a:blip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BBFF82-4AD3-4FE5-8D24-E2B0DFB63B4D}">
      <dsp:nvSpPr>
        <dsp:cNvPr id="0" name=""/>
        <dsp:cNvSpPr/>
      </dsp:nvSpPr>
      <dsp:spPr>
        <a:xfrm>
          <a:off x="3314402" y="3553685"/>
          <a:ext cx="2246774" cy="1016180"/>
        </a:xfrm>
        <a:prstGeom prst="rect">
          <a:avLst/>
        </a:prstGeom>
        <a:solidFill>
          <a:schemeClr val="accent4">
            <a:hueOff val="557093"/>
            <a:satOff val="10788"/>
            <a:lumOff val="13334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>
              <a:latin typeface="Times New Roman" pitchFamily="18" charset="0"/>
              <a:cs typeface="Times New Roman" pitchFamily="18" charset="0"/>
            </a:rPr>
            <a:t>Факультативный</a:t>
          </a:r>
          <a:br>
            <a:rPr lang="ru-RU" sz="1100" b="1" kern="1200" dirty="0">
              <a:latin typeface="Times New Roman" pitchFamily="18" charset="0"/>
              <a:cs typeface="Times New Roman" pitchFamily="18" charset="0"/>
            </a:rPr>
          </a:br>
          <a:r>
            <a:rPr lang="ru-RU" sz="1100" b="1" kern="1200" dirty="0">
              <a:latin typeface="Times New Roman" pitchFamily="18" charset="0"/>
              <a:cs typeface="Times New Roman" pitchFamily="18" charset="0"/>
            </a:rPr>
            <a:t>(инициатива может исходить от избирательного корпуса (Италия), отдельных субъектов федерации (Швейцария) или центральной власти (Франция).</a:t>
          </a:r>
        </a:p>
      </dsp:txBody>
      <dsp:txXfrm>
        <a:off x="3314402" y="3553685"/>
        <a:ext cx="2246774" cy="1016180"/>
      </dsp:txXfrm>
    </dsp:sp>
    <dsp:sp modelId="{5A0E8528-6F64-41F0-B337-F06901E91CF6}">
      <dsp:nvSpPr>
        <dsp:cNvPr id="0" name=""/>
        <dsp:cNvSpPr/>
      </dsp:nvSpPr>
      <dsp:spPr>
        <a:xfrm>
          <a:off x="5661779" y="3553685"/>
          <a:ext cx="1006018" cy="1016180"/>
        </a:xfrm>
        <a:prstGeom prst="rect">
          <a:avLst/>
        </a:prstGeom>
        <a:blipFill rotWithShape="1">
          <a:blip xmlns:r="http://schemas.openxmlformats.org/officeDocument/2006/relationships" r:embed="rId4"/>
          <a:srcRect/>
          <a:stretch>
            <a:fillRect l="-19000" r="-19000"/>
          </a:stretch>
        </a:blip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PictureBlocks">
  <dgm:title val=""/>
  <dgm:desc val=""/>
  <dgm:catLst>
    <dgm:cat type="picture" pri="15000"/>
    <dgm:cat type="pictureconvert" pri="15000"/>
    <dgm:cat type="list" pri="13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ch" forName="comp" refType="w"/>
      <dgm:constr type="h" for="ch" forName="comp" refType="h"/>
      <dgm:constr type="h" for="ch" forName="sibTrans" refType="w" refFor="ch" refForName="comp" op="equ" fact="0.05"/>
    </dgm:constrLst>
    <dgm:ruleLst/>
    <dgm:forEach name="Name0" axis="ch" ptType="node">
      <dgm:layoutNode name="comp" styleLbl="node1">
        <dgm:alg type="composite">
          <dgm:param type="ar" val="3.30"/>
        </dgm:alg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hoose name="Name4">
              <dgm:if name="Name5" axis="desOrSelf" ptType="node" func="posOdd" op="equ" val="1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6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if>
          <dgm:else name="Name3">
            <dgm:choose name="Name7">
              <dgm:if name="Name8" axis="desOrSelf" ptType="node" func="posOdd" op="equ" val="1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9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else>
        </dgm:choose>
        <dgm:ruleLst/>
        <dgm:layoutNode name="rect2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rect1" styleLbl="lnNod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F097377B-7A80-4695-9311-7480A96BA5C2}" type="datetime1">
              <a:rPr lang="ru-RU" smtClean="0"/>
              <a:pPr algn="r" rtl="0"/>
              <a:t>24.10.2023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06834459-7356-44BF-850D-8B30C4FB3B6B}" type="slidenum">
              <a:rPr lang="ru-RU" smtClean="0"/>
              <a:pPr algn="r"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90165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/>
            </a:lvl1pPr>
          </a:lstStyle>
          <a:p>
            <a:fld id="{FAA1E4E1-DF6A-45D0-AB14-6A9A0B144578}" type="datetime1">
              <a:rPr lang="ru-RU" smtClean="0"/>
              <a:pPr/>
              <a:t>24.10.2023</a:t>
            </a:fld>
            <a:endParaRPr lang="ru-RU" dirty="0"/>
          </a:p>
        </p:txBody>
      </p:sp>
      <p:sp>
        <p:nvSpPr>
          <p:cNvPr id="4" name="Образ слайда 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dirty="0"/>
          </a:p>
        </p:txBody>
      </p:sp>
      <p:sp>
        <p:nvSpPr>
          <p:cNvPr id="5" name="Заполнитель заме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dirty="0"/>
              <a:t>Образец текста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6" name="Заполнитель нижне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/>
            </a:lvl1pPr>
          </a:lstStyle>
          <a:p>
            <a:fld id="{0A3C37BE-C303-496D-B5CD-85F2937540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0842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5778124"/>
            <a:ext cx="12192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12192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4900" y="2292094"/>
            <a:ext cx="10096500" cy="2219691"/>
          </a:xfrm>
        </p:spPr>
        <p:txBody>
          <a:bodyPr rtlCol="0" anchor="ctr">
            <a:normAutofit/>
          </a:bodyPr>
          <a:lstStyle>
            <a:lvl1pPr algn="l" rtl="0">
              <a:defRPr sz="4400" cap="all" baseline="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04898" y="4511784"/>
            <a:ext cx="10096501" cy="955565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1800"/>
            </a:lvl1pPr>
            <a:lvl2pPr marL="457200" indent="0" algn="ctr" rtl="0">
              <a:buNone/>
              <a:defRPr sz="2000"/>
            </a:lvl2pPr>
            <a:lvl3pPr marL="914400" indent="0" algn="ctr" rtl="0">
              <a:buNone/>
              <a:defRPr sz="1800"/>
            </a:lvl3pPr>
            <a:lvl4pPr marL="1371600" indent="0" algn="ctr" rtl="0">
              <a:buNone/>
              <a:defRPr sz="1600"/>
            </a:lvl4pPr>
            <a:lvl5pPr marL="1828800" indent="0" algn="ctr" rtl="0">
              <a:buNone/>
              <a:defRPr sz="1600"/>
            </a:lvl5pPr>
            <a:lvl6pPr marL="2286000" indent="0" algn="ctr" rtl="0">
              <a:buNone/>
              <a:defRPr sz="1600"/>
            </a:lvl6pPr>
            <a:lvl7pPr marL="2743200" indent="0" algn="ctr" rtl="0">
              <a:buNone/>
              <a:defRPr sz="1600"/>
            </a:lvl7pPr>
            <a:lvl8pPr marL="3200400" indent="0" algn="ctr" rtl="0">
              <a:buNone/>
              <a:defRPr sz="1600"/>
            </a:lvl8pPr>
            <a:lvl9pPr marL="3657600" indent="0" algn="ctr" rtl="0">
              <a:buNone/>
              <a:defRPr sz="1600"/>
            </a:lvl9pPr>
          </a:lstStyle>
          <a:p>
            <a:pPr rtl="0"/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3C522B8D-815E-429C-9EC2-505CEC215084}" type="datetime1">
              <a:rPr lang="ru-RU" smtClean="0"/>
              <a:pPr/>
              <a:t>24.10.2023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  <p:pic>
        <p:nvPicPr>
          <p:cNvPr id="11" name="Рисунок 10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24445" y="0"/>
            <a:ext cx="1747524" cy="2292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756515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lvl1pPr algn="l" rtl="0">
              <a:defRPr sz="320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654671" y="1600199"/>
            <a:ext cx="6430912" cy="4572001"/>
          </a:xfrm>
        </p:spPr>
        <p:txBody>
          <a:bodyPr tIns="1188720" rtlCol="0">
            <a:normAutofit/>
          </a:bodyPr>
          <a:lstStyle>
            <a:lvl1pPr marL="0" indent="0" algn="ctr" rtl="0">
              <a:buNone/>
              <a:defRPr sz="2000"/>
            </a:lvl1pPr>
            <a:lvl2pPr marL="457200" indent="0" algn="l" rtl="0">
              <a:buNone/>
              <a:defRPr sz="2800"/>
            </a:lvl2pPr>
            <a:lvl3pPr marL="914400" indent="0" algn="l" rtl="0">
              <a:buNone/>
              <a:defRPr sz="2400"/>
            </a:lvl3pPr>
            <a:lvl4pPr marL="1371600" indent="0" algn="l" rtl="0">
              <a:buNone/>
              <a:defRPr sz="2000"/>
            </a:lvl4pPr>
            <a:lvl5pPr marL="1828800" indent="0" algn="l" rtl="0">
              <a:buNone/>
              <a:defRPr sz="2000"/>
            </a:lvl5pPr>
            <a:lvl6pPr marL="2286000" indent="0" algn="l" rtl="0">
              <a:buNone/>
              <a:defRPr sz="2000"/>
            </a:lvl6pPr>
            <a:lvl7pPr marL="2743200" indent="0" algn="l" rtl="0">
              <a:buNone/>
              <a:defRPr sz="2000"/>
            </a:lvl7pPr>
            <a:lvl8pPr marL="3200400" indent="0" algn="l" rtl="0">
              <a:buNone/>
              <a:defRPr sz="2000"/>
            </a:lvl8pPr>
            <a:lvl9pPr marL="3657600" indent="0" algn="l" rtl="0">
              <a:buNone/>
              <a:defRPr sz="2000"/>
            </a:lvl9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04900" y="1600200"/>
            <a:ext cx="3396996" cy="45720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200"/>
              </a:spcBef>
              <a:buNone/>
              <a:defRPr sz="18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E80E4BC3-C763-48AA-8280-ACE59646066A}" type="datetime1">
              <a:rPr lang="ru-RU" smtClean="0"/>
              <a:pPr/>
              <a:t>24.10.2023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9637093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36D72474-459C-42C4-A0ED-A9AD89867D22}" type="datetime1">
              <a:rPr lang="ru-RU" smtClean="0"/>
              <a:pPr/>
              <a:t>24.10.2023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2076707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372600" y="365125"/>
            <a:ext cx="1714500" cy="5811838"/>
          </a:xfrm>
        </p:spPr>
        <p:txBody>
          <a:bodyPr vert="eaVert"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04900" y="365125"/>
            <a:ext cx="8098896" cy="5811838"/>
          </a:xfrm>
        </p:spPr>
        <p:txBody>
          <a:bodyPr vert="eaVert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dirty="0"/>
              <a:t>09.10.2016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  <p:grpSp>
        <p:nvGrpSpPr>
          <p:cNvPr id="7" name="Группа 6"/>
          <p:cNvGrpSpPr/>
          <p:nvPr/>
        </p:nvGrpSpPr>
        <p:grpSpPr>
          <a:xfrm rot="5400000">
            <a:off x="6514047" y="3228843"/>
            <a:ext cx="5632704" cy="84403"/>
            <a:chOff x="1073150" y="1219201"/>
            <a:chExt cx="10058400" cy="63125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 rot="10800000">
              <a:off x="1073150" y="1219201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 8"/>
            <p:cNvCxnSpPr/>
            <p:nvPr/>
          </p:nvCxnSpPr>
          <p:spPr>
            <a:xfrm rot="10800000">
              <a:off x="1073150" y="128232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45927127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008D2BC5-0E5D-4645-A815-DFCA1A04B5A6}" type="datetime1">
              <a:rPr lang="ru-RU" smtClean="0"/>
              <a:pPr/>
              <a:t>24.10.2023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6876825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итульный слайд с рисун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 rot="10800000">
            <a:off x="0" y="5645510"/>
            <a:ext cx="12192000" cy="63125"/>
            <a:chOff x="507492" y="1501519"/>
            <a:chExt cx="8129016" cy="63125"/>
          </a:xfrm>
        </p:grpSpPr>
        <p:cxnSp>
          <p:nvCxnSpPr>
            <p:cNvPr id="17" name="Прямая соединительная линия 16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Группа 13"/>
          <p:cNvGrpSpPr/>
          <p:nvPr/>
        </p:nvGrpSpPr>
        <p:grpSpPr>
          <a:xfrm>
            <a:off x="0" y="1143000"/>
            <a:ext cx="12192000" cy="63125"/>
            <a:chOff x="507492" y="1501519"/>
            <a:chExt cx="8129016" cy="63125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Прямоугольник 6"/>
          <p:cNvSpPr/>
          <p:nvPr/>
        </p:nvSpPr>
        <p:spPr>
          <a:xfrm>
            <a:off x="0" y="5778124"/>
            <a:ext cx="12192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12192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4900" y="2292094"/>
            <a:ext cx="5734050" cy="2219691"/>
          </a:xfrm>
        </p:spPr>
        <p:txBody>
          <a:bodyPr rtlCol="0" anchor="ctr">
            <a:normAutofit/>
          </a:bodyPr>
          <a:lstStyle>
            <a:lvl1pPr algn="l" rtl="0">
              <a:defRPr sz="4400" cap="all" baseline="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04900" y="4511784"/>
            <a:ext cx="5734050" cy="955565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1800"/>
            </a:lvl1pPr>
            <a:lvl2pPr marL="457200" indent="0" algn="ctr" rtl="0">
              <a:buNone/>
              <a:defRPr sz="2000"/>
            </a:lvl2pPr>
            <a:lvl3pPr marL="914400" indent="0" algn="ctr" rtl="0">
              <a:buNone/>
              <a:defRPr sz="1800"/>
            </a:lvl3pPr>
            <a:lvl4pPr marL="1371600" indent="0" algn="ctr" rtl="0">
              <a:buNone/>
              <a:defRPr sz="1600"/>
            </a:lvl4pPr>
            <a:lvl5pPr marL="1828800" indent="0" algn="ctr" rtl="0">
              <a:buNone/>
              <a:defRPr sz="1600"/>
            </a:lvl5pPr>
            <a:lvl6pPr marL="2286000" indent="0" algn="ctr" rtl="0">
              <a:buNone/>
              <a:defRPr sz="1600"/>
            </a:lvl6pPr>
            <a:lvl7pPr marL="2743200" indent="0" algn="ctr" rtl="0">
              <a:buNone/>
              <a:defRPr sz="1600"/>
            </a:lvl7pPr>
            <a:lvl8pPr marL="3200400" indent="0" algn="ctr" rtl="0">
              <a:buNone/>
              <a:defRPr sz="1600"/>
            </a:lvl8pPr>
            <a:lvl9pPr marL="3657600" indent="0" algn="ctr" rtl="0">
              <a:buNone/>
              <a:defRPr sz="1600"/>
            </a:lvl9pPr>
          </a:lstStyle>
          <a:p>
            <a:pPr rtl="0"/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0" name="Рисунок 9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25880" y="0"/>
            <a:ext cx="1747524" cy="2292094"/>
          </a:xfrm>
          <a:prstGeom prst="rect">
            <a:avLst/>
          </a:prstGeom>
        </p:spPr>
      </p:pic>
      <p:sp>
        <p:nvSpPr>
          <p:cNvPr id="11" name="Рисунок 10"/>
          <p:cNvSpPr>
            <a:spLocks noGrp="1"/>
          </p:cNvSpPr>
          <p:nvPr>
            <p:ph type="pic" sz="quarter" idx="13"/>
          </p:nvPr>
        </p:nvSpPr>
        <p:spPr>
          <a:xfrm>
            <a:off x="6981063" y="1310656"/>
            <a:ext cx="5210937" cy="4208604"/>
          </a:xfrm>
          <a:solidFill>
            <a:schemeClr val="tx1">
              <a:lumMod val="20000"/>
              <a:lumOff val="80000"/>
            </a:schemeClr>
          </a:solidFill>
        </p:spPr>
        <p:txBody>
          <a:bodyPr tIns="1005840"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19" name="Пояснительный текст"/>
          <p:cNvSpPr/>
          <p:nvPr/>
        </p:nvSpPr>
        <p:spPr>
          <a:xfrm>
            <a:off x="12344400" y="0"/>
            <a:ext cx="1295400" cy="6858000"/>
          </a:xfrm>
          <a:prstGeom prst="roundRect">
            <a:avLst>
              <a:gd name="adj" fmla="val 9717"/>
            </a:avLst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rtl="0"/>
            <a:r>
              <a:rPr lang="ru-RU" sz="1100" b="1" i="1" dirty="0">
                <a:latin typeface="Arial" pitchFamily="34" charset="0"/>
                <a:cs typeface="Arial" pitchFamily="34" charset="0"/>
              </a:rPr>
              <a:t>ПРИМЕЧАНИЕ</a:t>
            </a:r>
            <a:endParaRPr lang="ru-RU" sz="1200" b="1" i="1" dirty="0">
              <a:latin typeface="Arial" pitchFamily="34" charset="0"/>
              <a:cs typeface="Arial" pitchFamily="34" charset="0"/>
            </a:endParaRPr>
          </a:p>
          <a:p>
            <a:pPr rtl="0"/>
            <a:r>
              <a:rPr lang="ru-RU" sz="1200" i="1" dirty="0">
                <a:latin typeface="Arial" pitchFamily="34" charset="0"/>
                <a:cs typeface="Arial" pitchFamily="34" charset="0"/>
              </a:rPr>
              <a:t>Чтобы изменить изображение на этом слайде, выберите рисунок и удалите его. Затем нажмите значок "Рисунки" в заполнителе, чтобы вставить изображение.</a:t>
            </a:r>
          </a:p>
        </p:txBody>
      </p:sp>
    </p:spTree>
    <p:extLst>
      <p:ext uri="{BB962C8B-B14F-4D97-AF65-F5344CB8AC3E}">
        <p14:creationId xmlns:p14="http://schemas.microsoft.com/office/powerpoint/2010/main" val="2673943605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 7"/>
          <p:cNvGrpSpPr/>
          <p:nvPr/>
        </p:nvGrpSpPr>
        <p:grpSpPr>
          <a:xfrm>
            <a:off x="0" y="2514600"/>
            <a:ext cx="12192000" cy="3194035"/>
            <a:chOff x="647402" y="2514600"/>
            <a:chExt cx="10838688" cy="3194035"/>
          </a:xfrm>
        </p:grpSpPr>
        <p:grpSp>
          <p:nvGrpSpPr>
            <p:cNvPr id="9" name="Группа 8"/>
            <p:cNvGrpSpPr/>
            <p:nvPr/>
          </p:nvGrpSpPr>
          <p:grpSpPr>
            <a:xfrm>
              <a:off x="647402" y="2514600"/>
              <a:ext cx="10838688" cy="63125"/>
              <a:chOff x="507492" y="1501519"/>
              <a:chExt cx="8129016" cy="63125"/>
            </a:xfrm>
          </p:grpSpPr>
          <p:cxnSp>
            <p:nvCxnSpPr>
              <p:cNvPr id="14" name="Прямая соединительная линия 13"/>
              <p:cNvCxnSpPr/>
              <p:nvPr/>
            </p:nvCxnSpPr>
            <p:spPr>
              <a:xfrm>
                <a:off x="507492" y="1564644"/>
                <a:ext cx="8129016" cy="0"/>
              </a:xfrm>
              <a:prstGeom prst="line">
                <a:avLst/>
              </a:prstGeom>
              <a:ln w="381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единительная линия 14"/>
              <p:cNvCxnSpPr/>
              <p:nvPr/>
            </p:nvCxnSpPr>
            <p:spPr>
              <a:xfrm>
                <a:off x="507492" y="1501519"/>
                <a:ext cx="8129016" cy="0"/>
              </a:xfrm>
              <a:prstGeom prst="line">
                <a:avLst/>
              </a:prstGeom>
              <a:ln w="127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Прямоугольник 9"/>
            <p:cNvSpPr/>
            <p:nvPr/>
          </p:nvSpPr>
          <p:spPr>
            <a:xfrm>
              <a:off x="647402" y="2640850"/>
              <a:ext cx="10838688" cy="294153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  <p:grpSp>
          <p:nvGrpSpPr>
            <p:cNvPr id="11" name="Группа 10"/>
            <p:cNvGrpSpPr/>
            <p:nvPr/>
          </p:nvGrpSpPr>
          <p:grpSpPr>
            <a:xfrm rot="10800000">
              <a:off x="647402" y="5645510"/>
              <a:ext cx="10838688" cy="63125"/>
              <a:chOff x="507492" y="1501519"/>
              <a:chExt cx="8129016" cy="63125"/>
            </a:xfrm>
          </p:grpSpPr>
          <p:cxnSp>
            <p:nvCxnSpPr>
              <p:cNvPr id="12" name="Прямая соединительная линия 11"/>
              <p:cNvCxnSpPr/>
              <p:nvPr/>
            </p:nvCxnSpPr>
            <p:spPr>
              <a:xfrm>
                <a:off x="507492" y="1564644"/>
                <a:ext cx="8129016" cy="0"/>
              </a:xfrm>
              <a:prstGeom prst="line">
                <a:avLst/>
              </a:prstGeom>
              <a:ln w="381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единительная линия 12"/>
              <p:cNvCxnSpPr/>
              <p:nvPr/>
            </p:nvCxnSpPr>
            <p:spPr>
              <a:xfrm>
                <a:off x="507492" y="1501519"/>
                <a:ext cx="8129016" cy="0"/>
              </a:xfrm>
              <a:prstGeom prst="line">
                <a:avLst/>
              </a:prstGeom>
              <a:ln w="127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4899" y="2971806"/>
            <a:ext cx="10071099" cy="1684150"/>
          </a:xfrm>
        </p:spPr>
        <p:txBody>
          <a:bodyPr rtlCol="0" anchor="ctr">
            <a:normAutofit/>
          </a:bodyPr>
          <a:lstStyle>
            <a:lvl1pPr algn="l" rtl="0">
              <a:defRPr sz="4400" cap="all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104899" y="4655956"/>
            <a:ext cx="10071099" cy="50975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l" rtl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l" rtl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BF3049B1-F681-4AF5-B948-A3B940E9215A}" type="datetime1">
              <a:rPr lang="ru-RU" smtClean="0"/>
              <a:pPr/>
              <a:t>24.10.2023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  <p:pic>
        <p:nvPicPr>
          <p:cNvPr id="7" name="Рисунок 6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880" y="0"/>
            <a:ext cx="1783188" cy="2971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678805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04900" y="1600200"/>
            <a:ext cx="4914900" cy="4571999"/>
          </a:xfrm>
        </p:spPr>
        <p:txBody>
          <a:bodyPr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/>
            </a:lvl8pPr>
            <a:lvl9pPr algn="l" rtl="0">
              <a:defRPr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4914900" cy="4571999"/>
          </a:xfrm>
        </p:spPr>
        <p:txBody>
          <a:bodyPr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/>
            </a:lvl8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89071334-89C1-48F8-8089-E3D6AA3BB79C}" type="datetime1">
              <a:rPr lang="ru-RU" smtClean="0"/>
              <a:pPr/>
              <a:t>24.10.2023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7791066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04900" y="1600200"/>
            <a:ext cx="4919472" cy="823912"/>
          </a:xfrm>
        </p:spPr>
        <p:txBody>
          <a:bodyPr rtlCol="0" anchor="b"/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104900" y="2424112"/>
            <a:ext cx="4919472" cy="3748088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66110" y="1600200"/>
            <a:ext cx="4919472" cy="823912"/>
          </a:xfrm>
        </p:spPr>
        <p:txBody>
          <a:bodyPr rtlCol="0" anchor="b"/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66110" y="2424112"/>
            <a:ext cx="4919472" cy="3748088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3FDCDF3F-3D72-4F56-93A1-9DDD55AB6452}" type="datetime1">
              <a:rPr lang="ru-RU" smtClean="0"/>
              <a:pPr/>
              <a:t>24.10.2023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1016106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C5C11A32-C44A-4E32-8FFB-D057369B4F61}" type="datetime1">
              <a:rPr lang="ru-RU" smtClean="0"/>
              <a:pPr/>
              <a:t>24.10.2023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8111529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5E5ECC2E-6DAB-4717-9C53-38589639C202}" type="datetime1">
              <a:rPr lang="ru-RU" smtClean="0"/>
              <a:pPr/>
              <a:t>24.10.2023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416926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lvl1pPr algn="l" rtl="0">
              <a:defRPr sz="320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41848" y="1600199"/>
            <a:ext cx="5445252" cy="4572001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600"/>
            </a:lvl2pPr>
            <a:lvl3pPr algn="l" rtl="0">
              <a:defRPr sz="1600"/>
            </a:lvl3pPr>
            <a:lvl4pPr algn="l" rtl="0">
              <a:defRPr sz="1400"/>
            </a:lvl4pPr>
            <a:lvl5pPr algn="l" rtl="0">
              <a:defRPr sz="1400"/>
            </a:lvl5pPr>
            <a:lvl6pPr algn="l" rtl="0">
              <a:defRPr sz="1400"/>
            </a:lvl6pPr>
            <a:lvl7pPr algn="l" rtl="0">
              <a:defRPr sz="1400"/>
            </a:lvl7pPr>
            <a:lvl8pPr algn="l" rtl="0">
              <a:defRPr sz="1400"/>
            </a:lvl8pPr>
            <a:lvl9pPr algn="l" rtl="0">
              <a:defRPr sz="14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1104900" y="1600200"/>
            <a:ext cx="4384548" cy="45720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200"/>
              </a:spcBef>
              <a:buNone/>
              <a:defRPr sz="18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DC0002A-E6EF-4378-B5A3-22E20EA855B1}" type="datetime1">
              <a:rPr lang="ru-RU" smtClean="0"/>
              <a:pPr/>
              <a:t>24.10.2023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9764688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заголовка 1"/>
          <p:cNvSpPr>
            <a:spLocks noGrp="1"/>
          </p:cNvSpPr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</p:spPr>
        <p:txBody>
          <a:bodyPr vert="horz" lIns="0" tIns="45720" rIns="0" bIns="45720" rtlCol="0" anchor="b">
            <a:normAutofit/>
          </a:bodyPr>
          <a:lstStyle/>
          <a:p>
            <a:pPr rtl="0"/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04900" y="1600200"/>
            <a:ext cx="9982200" cy="457200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 rtl="0"/>
            <a:r>
              <a:rPr lang="ru-RU" dirty="0"/>
              <a:t>Образец текста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  <a:p>
            <a:pPr lvl="5" rtl="0"/>
            <a:r>
              <a:rPr lang="ru-RU" dirty="0"/>
              <a:t>Шестой уровень</a:t>
            </a:r>
          </a:p>
          <a:p>
            <a:pPr lvl="6" rtl="0"/>
            <a:r>
              <a:rPr lang="ru-RU" dirty="0"/>
              <a:t>Седьмой уровень</a:t>
            </a:r>
          </a:p>
          <a:p>
            <a:pPr lvl="7" rtl="0"/>
            <a:r>
              <a:rPr lang="ru-RU" dirty="0"/>
              <a:t>Восьмой уровень</a:t>
            </a:r>
          </a:p>
          <a:p>
            <a:pPr lvl="8" rtl="0"/>
            <a:r>
              <a:rPr lang="ru-RU" dirty="0"/>
              <a:t>Девятый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 rtl="0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A42E0B6C-3F58-4527-A133-F91FB65EBC2F}" type="datetime1">
              <a:rPr lang="ru-RU" smtClean="0"/>
              <a:pPr/>
              <a:t>24.10.2023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 rtl="0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 rtl="0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15" name="Группа 14"/>
          <p:cNvGrpSpPr/>
          <p:nvPr/>
        </p:nvGrpSpPr>
        <p:grpSpPr>
          <a:xfrm>
            <a:off x="1103376" y="1219201"/>
            <a:ext cx="9985248" cy="84403"/>
            <a:chOff x="1073150" y="1219201"/>
            <a:chExt cx="10058400" cy="63125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rot="10800000">
              <a:off x="1073150" y="1219201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rot="10800000">
              <a:off x="1073150" y="128232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46251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ransition spd="med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6">
          <p15:clr>
            <a:srgbClr val="F26B43"/>
          </p15:clr>
        </p15:guide>
        <p15:guide id="2" pos="6984">
          <p15:clr>
            <a:srgbClr val="F26B43"/>
          </p15:clr>
        </p15:guide>
        <p15:guide id="3" orient="horz" pos="1008">
          <p15:clr>
            <a:srgbClr val="F26B43"/>
          </p15:clr>
        </p15:guide>
        <p15:guide id="4" orient="horz" pos="38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868136" y="2305112"/>
            <a:ext cx="5427705" cy="2219691"/>
          </a:xfrm>
        </p:spPr>
        <p:txBody>
          <a:bodyPr rtlCol="0" anchor="ctr">
            <a:noAutofit/>
          </a:bodyPr>
          <a:lstStyle/>
          <a:p>
            <a:pPr algn="ctr"/>
            <a:r>
              <a:rPr lang="ru-RU" sz="3200" dirty="0" smtClean="0"/>
              <a:t>Референдум </a:t>
            </a:r>
            <a:r>
              <a:rPr lang="ru-RU" sz="3200" dirty="0"/>
              <a:t>о самоопределении Донецкой Народной Республики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D13A2667-B906-40BB-BFFE-D3E8D3C0BA7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8758" r="8758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213399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76D251EB-750F-4363-9016-7502253BA1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7853" y="305001"/>
            <a:ext cx="9256295" cy="62479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3174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38B2D71-2EC0-4702-A894-C438CDEC1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Легитимность референдума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9F5C67C-61E5-41CB-A929-06D2DE21A3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900" y="1600200"/>
            <a:ext cx="9982200" cy="4572000"/>
          </a:xfrm>
        </p:spPr>
        <p:txBody>
          <a:bodyPr>
            <a:normAutofit/>
          </a:bodyPr>
          <a:lstStyle/>
          <a:p>
            <a:pPr marL="0" indent="457200" algn="just">
              <a:buNone/>
            </a:pP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 и законодательство Украины предусматривает лишь всеукраинский референдум, референдум об изменении территориального устройства может назначить только парламент.</a:t>
            </a:r>
          </a:p>
          <a:p>
            <a:pPr marL="0" indent="457200" algn="just">
              <a:buNone/>
            </a:pP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Украинские власти заранее назвали референдумы в Донецке и Луганске нелегитимными. И. о. президента Украины Александр Турчинов заявил о том, что референдумы в Донецкой и Луганской областях не будут иметь никаких юридических последствий, за их проведение ответят только организаторы. Тем не менее власть, по его словам, будет вести диалог на востоке Украины с теми, </a:t>
            </a:r>
            <a:r>
              <a:rPr lang="ru-RU" sz="2400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«кто не имеет крови на своих руках и готов отстаивать свои цели и убеждения законными средствами»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i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631106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694BF2EC-1E66-4FD3-8C81-911AF93C74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452437"/>
            <a:ext cx="9525000" cy="59531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9517981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38B2D71-2EC0-4702-A894-C438CDEC1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Международная реакция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9F5C67C-61E5-41CB-A929-06D2DE21A3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900" y="1600200"/>
            <a:ext cx="9982200" cy="4572000"/>
          </a:xfrm>
        </p:spPr>
        <p:txBody>
          <a:bodyPr>
            <a:normAutofit/>
          </a:bodyPr>
          <a:lstStyle/>
          <a:p>
            <a:pPr marL="0" indent="457200" algn="just">
              <a:buNone/>
            </a:pP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мая 2014 года в интервью газете «Коммерсантъ» пресс-секретарь российского президента Дмитрий Песков заявил, что Владимир Путин озвучит своё отношение к прошедшим референдумам после того, как станут известны их официальные итоги. </a:t>
            </a:r>
          </a:p>
          <a:p>
            <a:pPr marL="0" indent="457200" algn="just">
              <a:buNone/>
            </a:pP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Затем пресс-службой президента было сказано, что </a:t>
            </a:r>
            <a:r>
              <a:rPr lang="ru-RU" sz="2400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 Москве с уважением относятся к волеизъявлению населения Донецкой и Луганской областей и исходят из того, что практическая реализация итогов референдумов пройдёт цивилизованным путём, без каких-либо рецидивов насилия, через диалог между представителями Киева, Донецка и Луганска. В интересах налаживания такого диалога приветствуются любые посреднические усилия, в том числе по линии ОБСЕ».</a:t>
            </a:r>
            <a:endParaRPr lang="ru-RU" sz="2800" i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990314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5E74462-8376-4808-924F-6CD4AA90DD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549349"/>
            <a:ext cx="9525001" cy="57593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6289710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38B2D71-2EC0-4702-A894-C438CDEC1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Международная реакция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9F5C67C-61E5-41CB-A929-06D2DE21A3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900" y="1600200"/>
            <a:ext cx="9982200" cy="4572000"/>
          </a:xfrm>
        </p:spPr>
        <p:txBody>
          <a:bodyPr>
            <a:normAutofit lnSpcReduction="10000"/>
          </a:bodyPr>
          <a:lstStyle/>
          <a:p>
            <a:pPr marL="0" indent="457200" algn="just">
              <a:buNone/>
            </a:pP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словам представителя госдепартамента США Джен </a:t>
            </a:r>
            <a:r>
              <a:rPr lang="ru-RU" sz="2400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Псаки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все региональные референдумы на Украине являются незаконными и «фальшивыми», этот шаг «ведёт к расколу и беспорядкам».</a:t>
            </a:r>
          </a:p>
          <a:p>
            <a:pPr marL="0" indent="457200" algn="just">
              <a:buNone/>
            </a:pP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Председатель ОБСЕ, президент Швейцарии </a:t>
            </a:r>
            <a:r>
              <a:rPr lang="ru-RU" sz="2400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Дидье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Буркхальтер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назвал голосование «нелегальным».</a:t>
            </a:r>
          </a:p>
          <a:p>
            <a:pPr marL="0" indent="457200" algn="just">
              <a:buNone/>
            </a:pP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Генеральный секретарь правительства Японии </a:t>
            </a:r>
            <a:r>
              <a:rPr lang="ru-RU" sz="2400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Ёсихидэ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Суга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заявил, что проведённому 11 мая в Донецкой и Луганской областях Украины референдуму не хватает демократической легитимности.</a:t>
            </a:r>
          </a:p>
          <a:p>
            <a:pPr marL="0" indent="457200" algn="just">
              <a:buNone/>
            </a:pP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Министр иностранных дел Великобритании Уильям </a:t>
            </a:r>
            <a:r>
              <a:rPr lang="ru-RU" sz="2400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Хейг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заявил о том, что результаты песенного конкурса «Евровидение» заслуживают большего доверия и значимости, чем результаты референдума в Донецкой и Луганской областях Украины.</a:t>
            </a:r>
            <a:endParaRPr lang="ru-RU" sz="2800" i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697616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9BA70220-AB43-495F-8CBE-C75CF5FD31D7}"/>
              </a:ext>
            </a:extLst>
          </p:cNvPr>
          <p:cNvSpPr txBox="1"/>
          <p:nvPr/>
        </p:nvSpPr>
        <p:spPr>
          <a:xfrm>
            <a:off x="1114927" y="2413337"/>
            <a:ext cx="96974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38086917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/>
              <a:t>Содержание</a:t>
            </a:r>
          </a:p>
        </p:txBody>
      </p:sp>
      <p:sp>
        <p:nvSpPr>
          <p:cNvPr id="14" name="Объект 13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Понятие и виды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Решение о проведении референдума в 2014 году и подготовка;</a:t>
            </a:r>
            <a:endParaRPr lang="ru-RU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Легитимность референдума;</a:t>
            </a:r>
          </a:p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Международная реакция</a:t>
            </a:r>
          </a:p>
        </p:txBody>
      </p:sp>
    </p:spTree>
    <p:extLst>
      <p:ext uri="{BB962C8B-B14F-4D97-AF65-F5344CB8AC3E}">
        <p14:creationId xmlns:p14="http://schemas.microsoft.com/office/powerpoint/2010/main" val="16542553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38B2D71-2EC0-4702-A894-C438CDEC1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Понятие и виды референдумов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9F5C67C-61E5-41CB-A929-06D2DE21A3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457200" algn="just">
              <a:lnSpc>
                <a:spcPct val="100000"/>
              </a:lnSpc>
              <a:buNone/>
            </a:pPr>
            <a:r>
              <a:rPr lang="ru-RU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Рефере́ндум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(лат. </a:t>
            </a:r>
            <a:r>
              <a:rPr lang="ru-RU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referendum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— форма непосредственного волеизъявления граждан, выражающаяся в голосовании по наиболее значимым вопросам общегосударственного, регионального или местного значения.</a:t>
            </a:r>
          </a:p>
          <a:p>
            <a:pPr marL="0" indent="457200" algn="just">
              <a:lnSpc>
                <a:spcPct val="100000"/>
              </a:lnSpc>
              <a:buNone/>
            </a:pP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Референдум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— важнейший институт прямой демократии. Представляет собой непосредственное правотворчество народа. </a:t>
            </a:r>
          </a:p>
          <a:p>
            <a:pPr marL="0" indent="457200" algn="just">
              <a:lnSpc>
                <a:spcPct val="100000"/>
              </a:lnSpc>
              <a:buNone/>
            </a:pP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Референдум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— это один из способов участия общественности в принятии решений, важных для государства и для каждого отдельного гражданина. Принятое человеком решение влияет на результат процедуры и должно быть подкреплено осведомлённостью (информированностью) по данному вопросу.</a:t>
            </a:r>
          </a:p>
          <a:p>
            <a:pPr marL="0" indent="457200" algn="just">
              <a:lnSpc>
                <a:spcPct val="100000"/>
              </a:lnSpc>
              <a:buNone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Условия проведения референдума и его процедура регулируются конституциями и законодательством соответствующих стран.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843983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38B2D71-2EC0-4702-A894-C438CDEC1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Понятие и виды референдумов</a:t>
            </a:r>
          </a:p>
        </p:txBody>
      </p:sp>
      <p:graphicFrame>
        <p:nvGraphicFramePr>
          <p:cNvPr id="6" name="Содержимое 4">
            <a:extLst>
              <a:ext uri="{FF2B5EF4-FFF2-40B4-BE49-F238E27FC236}">
                <a16:creationId xmlns:a16="http://schemas.microsoft.com/office/drawing/2014/main" xmlns="" id="{67984A96-660A-4CC7-B53A-951DE7036A5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1716935"/>
              </p:ext>
            </p:extLst>
          </p:nvPr>
        </p:nvGraphicFramePr>
        <p:xfrm>
          <a:off x="1104900" y="1600200"/>
          <a:ext cx="99822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8898459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6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38B2D71-2EC0-4702-A894-C438CDEC1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Решение о проведении референдума в 2014 году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9F5C67C-61E5-41CB-A929-06D2DE21A3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457200" algn="just">
              <a:buNone/>
            </a:pP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Референдум о самоопределении Донецкой Народной Республики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всеобщее голосование, проведённое 11 мая 2014 года властями Донецкой Народной Республики на территории ряда районов и городов Донецкой области, после которого 12 мая власти ДНР объявили о суверенитете и выразили желание вступить в состав России, а также объединиться с Луганской Народной Республикой в Новороссию.</a:t>
            </a:r>
          </a:p>
          <a:p>
            <a:pPr marL="0" indent="45720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 и законодательство Украины предусматривают изменение территориального устройства страны лишь путём всеукраинского референдума. Украинские власти, США, ЕС, ПАСЕ, ОБСЕ расценили референдум как нелегитимный, Россия заявила об «уважении итогов референдума».</a:t>
            </a:r>
          </a:p>
        </p:txBody>
      </p:sp>
    </p:spTree>
    <p:extLst>
      <p:ext uri="{BB962C8B-B14F-4D97-AF65-F5344CB8AC3E}">
        <p14:creationId xmlns:p14="http://schemas.microsoft.com/office/powerpoint/2010/main" val="109102515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F5CA477-2A49-408E-8F8A-A96F0D5D02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654" y="472490"/>
            <a:ext cx="5810250" cy="36671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D01DDBE-619B-49EA-A648-BD5A926AC0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6677" y="2199010"/>
            <a:ext cx="6065669" cy="4186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3921638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38B2D71-2EC0-4702-A894-C438CDEC1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Решение о проведении референдума в 2014 году и подготовка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9F5C67C-61E5-41CB-A929-06D2DE21A3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900" y="1600200"/>
            <a:ext cx="9982200" cy="4572000"/>
          </a:xfrm>
        </p:spPr>
        <p:txBody>
          <a:bodyPr>
            <a:normAutofit/>
          </a:bodyPr>
          <a:lstStyle/>
          <a:p>
            <a:pPr marL="0" indent="457200" algn="just">
              <a:buNone/>
            </a:pP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 2014 года самопровозглашённая Донецкая Народная Республика начала формировать избирательную комиссию для проведения референдума о статусе региона. </a:t>
            </a:r>
          </a:p>
          <a:p>
            <a:pPr marL="0" indent="457200" algn="just">
              <a:buNone/>
            </a:pPr>
            <a:r>
              <a:rPr lang="ru-RU" sz="2400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«Работа по подготовке референдума идёт полным ходом. Есть контакты с другими регионами востока Украины, есть контакты с Россией», — 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заявил </a:t>
            </a:r>
            <a:r>
              <a:rPr lang="ru-RU" sz="2400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Пушилин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457200" algn="just">
              <a:buNone/>
            </a:pP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Официальные власти некоторых населённых пунктов Донецкого региона, например Моспино, не собиралась проводить референдум. Однако местные жители и председатель территориальной избирательной комиссии г. Моспино Андрей </a:t>
            </a:r>
            <a:r>
              <a:rPr lang="ru-RU" sz="2400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Лихацкий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пришли в администрацию и потребовали организовать голосование. В результате 6 мая 2014 года в Моспино был открыт штаб по подготовке к референдуму.</a:t>
            </a:r>
            <a:endParaRPr lang="ru-RU" sz="2800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35691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38B2D71-2EC0-4702-A894-C438CDEC1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Решение о проведении референдума в 2014 году и подготовка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9F5C67C-61E5-41CB-A929-06D2DE21A3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900" y="1600200"/>
            <a:ext cx="9982200" cy="4572000"/>
          </a:xfrm>
        </p:spPr>
        <p:txBody>
          <a:bodyPr>
            <a:normAutofit/>
          </a:bodyPr>
          <a:lstStyle/>
          <a:p>
            <a:pPr marL="0" indent="457200" algn="just">
              <a:buNone/>
            </a:pP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референдуму осуществлялась в рекордно короткие сроки и заняла около 5 недель.</a:t>
            </a:r>
          </a:p>
          <a:p>
            <a:pPr marL="0" indent="457200" algn="just">
              <a:buNone/>
            </a:pP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апреля Денис </a:t>
            </a:r>
            <a:r>
              <a:rPr lang="ru-RU" sz="2400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Пушилин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сообщил, что средства на референдум найдены, но сумму озвучивать он не стал. Для референдума на обычном принтере было напечатано 3,2 миллиона бюллетеней.</a:t>
            </a:r>
          </a:p>
          <a:p>
            <a:pPr marL="0" indent="457200" algn="just">
              <a:buNone/>
            </a:pP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 представитель ДНР Борис Литвинов сообщил об утверждении формы бюллетеня для предстоящего 11 мая референдума. Процесс перерегистрации и формирования территориальных комиссий Донецкой области в центральной избирательной комиссии ДНР в качестве комиссий по проведению референдума длился вплоть до 6 мая. Аналогичные приготовления провели власти самопровозглашённой Луганской Народной Республики.</a:t>
            </a:r>
          </a:p>
        </p:txBody>
      </p:sp>
    </p:spTree>
    <p:extLst>
      <p:ext uri="{BB962C8B-B14F-4D97-AF65-F5344CB8AC3E}">
        <p14:creationId xmlns:p14="http://schemas.microsoft.com/office/powerpoint/2010/main" val="12086960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38B2D71-2EC0-4702-A894-C438CDEC1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Решение о проведении референдума в 2014 году и подготовка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9F5C67C-61E5-41CB-A929-06D2DE21A3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900" y="1600200"/>
            <a:ext cx="9982200" cy="4572000"/>
          </a:xfrm>
        </p:spPr>
        <p:txBody>
          <a:bodyPr>
            <a:normAutofit/>
          </a:bodyPr>
          <a:lstStyle/>
          <a:p>
            <a:pPr marL="0" indent="457200" algn="just">
              <a:buNone/>
            </a:pP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референдум вынесен единственный вопрос на двух языках (русском и украинском): </a:t>
            </a:r>
          </a:p>
          <a:p>
            <a:pPr marL="0" indent="457200" algn="ctr">
              <a:buNone/>
            </a:pPr>
            <a:r>
              <a:rPr lang="ru-RU" sz="2400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«Поддерживаете ли Вы акт государственной самостоятельности Донецкой Народной Республики?»</a:t>
            </a:r>
          </a:p>
          <a:p>
            <a:pPr marL="0" indent="457200" algn="ctr">
              <a:buNone/>
            </a:pPr>
            <a:endParaRPr lang="ru-RU" sz="2400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ctr">
              <a:buNone/>
            </a:pP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Предлагались два варианта ответа: </a:t>
            </a:r>
            <a:endParaRPr lang="ru-RU" sz="2400" i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ctr">
              <a:buNone/>
            </a:pPr>
            <a:r>
              <a:rPr lang="ru-RU" sz="2400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«Да», «Нет»</a:t>
            </a:r>
            <a:endParaRPr lang="ru-RU" sz="2800" i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196418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Научная литература 16 х 9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_9411662_TF03431380_TF03431380.potx" id="{3442B1B1-FE9E-4009-A7C4-AC049039973C}" vid="{B3BD9ACF-76CB-44DC-AA6B-25949BA0423D}"/>
    </a:ext>
  </a:extLst>
</a:theme>
</file>

<file path=ppt/theme/theme2.xml><?xml version="1.0" encoding="utf-8"?>
<a:theme xmlns:a="http://schemas.openxmlformats.org/drawingml/2006/main" name="Тема Office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PDescription xmlns="4873beb7-5857-4685-be1f-d57550cc96cc" xsi:nil="true"/>
    <AssetExpire xmlns="4873beb7-5857-4685-be1f-d57550cc96cc">2029-01-01T08:00:00+00:00</AssetExpire>
    <CampaignTagsTaxHTField0 xmlns="4873beb7-5857-4685-be1f-d57550cc96cc">
      <Terms xmlns="http://schemas.microsoft.com/office/infopath/2007/PartnerControls"/>
    </CampaignTagsTaxHTField0>
    <IntlLangReviewDate xmlns="4873beb7-5857-4685-be1f-d57550cc96cc" xsi:nil="true"/>
    <TPFriendlyName xmlns="4873beb7-5857-4685-be1f-d57550cc96cc" xsi:nil="true"/>
    <IntlLangReview xmlns="4873beb7-5857-4685-be1f-d57550cc96cc">false</IntlLangReview>
    <LocLastLocAttemptVersionLookup xmlns="4873beb7-5857-4685-be1f-d57550cc96cc">855024</LocLastLocAttemptVersionLookup>
    <PolicheckWords xmlns="4873beb7-5857-4685-be1f-d57550cc96cc" xsi:nil="true"/>
    <SubmitterId xmlns="4873beb7-5857-4685-be1f-d57550cc96cc" xsi:nil="true"/>
    <AcquiredFrom xmlns="4873beb7-5857-4685-be1f-d57550cc96cc">Internal MS</AcquiredFrom>
    <EditorialStatus xmlns="4873beb7-5857-4685-be1f-d57550cc96cc">Complete</EditorialStatus>
    <Markets xmlns="4873beb7-5857-4685-be1f-d57550cc96cc"/>
    <OriginAsset xmlns="4873beb7-5857-4685-be1f-d57550cc96cc" xsi:nil="true"/>
    <AssetStart xmlns="4873beb7-5857-4685-be1f-d57550cc96cc">2012-08-31T08:50:00+00:00</AssetStart>
    <FriendlyTitle xmlns="4873beb7-5857-4685-be1f-d57550cc96cc" xsi:nil="true"/>
    <MarketSpecific xmlns="4873beb7-5857-4685-be1f-d57550cc96cc">false</MarketSpecific>
    <TPNamespace xmlns="4873beb7-5857-4685-be1f-d57550cc96cc" xsi:nil="true"/>
    <PublishStatusLookup xmlns="4873beb7-5857-4685-be1f-d57550cc96cc">
      <Value>1616423</Value>
    </PublishStatusLookup>
    <APAuthor xmlns="4873beb7-5857-4685-be1f-d57550cc96cc">
      <UserInfo>
        <DisplayName>REDMOND\kristaa</DisplayName>
        <AccountId>136</AccountId>
        <AccountType/>
      </UserInfo>
    </APAuthor>
    <TPCommandLine xmlns="4873beb7-5857-4685-be1f-d57550cc96cc" xsi:nil="true"/>
    <IntlLangReviewer xmlns="4873beb7-5857-4685-be1f-d57550cc96cc" xsi:nil="true"/>
    <OpenTemplate xmlns="4873beb7-5857-4685-be1f-d57550cc96cc">true</OpenTemplate>
    <CSXSubmissionDate xmlns="4873beb7-5857-4685-be1f-d57550cc96cc" xsi:nil="true"/>
    <TaxCatchAll xmlns="4873beb7-5857-4685-be1f-d57550cc96cc"/>
    <Manager xmlns="4873beb7-5857-4685-be1f-d57550cc96cc" xsi:nil="true"/>
    <NumericId xmlns="4873beb7-5857-4685-be1f-d57550cc96cc" xsi:nil="true"/>
    <ParentAssetId xmlns="4873beb7-5857-4685-be1f-d57550cc96cc" xsi:nil="true"/>
    <OriginalSourceMarket xmlns="4873beb7-5857-4685-be1f-d57550cc96cc" xsi:nil="true"/>
    <ApprovalStatus xmlns="4873beb7-5857-4685-be1f-d57550cc96cc">InProgress</ApprovalStatus>
    <TPComponent xmlns="4873beb7-5857-4685-be1f-d57550cc96cc" xsi:nil="true"/>
    <EditorialTags xmlns="4873beb7-5857-4685-be1f-d57550cc96cc" xsi:nil="true"/>
    <TPExecutable xmlns="4873beb7-5857-4685-be1f-d57550cc96cc" xsi:nil="true"/>
    <TPLaunchHelpLink xmlns="4873beb7-5857-4685-be1f-d57550cc96cc" xsi:nil="true"/>
    <LocComments xmlns="4873beb7-5857-4685-be1f-d57550cc96cc" xsi:nil="true"/>
    <LocRecommendedHandoff xmlns="4873beb7-5857-4685-be1f-d57550cc96cc" xsi:nil="true"/>
    <SourceTitle xmlns="4873beb7-5857-4685-be1f-d57550cc96cc" xsi:nil="true"/>
    <CSXUpdate xmlns="4873beb7-5857-4685-be1f-d57550cc96cc">false</CSXUpdate>
    <IntlLocPriority xmlns="4873beb7-5857-4685-be1f-d57550cc96cc" xsi:nil="true"/>
    <UAProjectedTotalWords xmlns="4873beb7-5857-4685-be1f-d57550cc96cc" xsi:nil="true"/>
    <AssetType xmlns="4873beb7-5857-4685-be1f-d57550cc96cc">TP</AssetType>
    <MachineTranslated xmlns="4873beb7-5857-4685-be1f-d57550cc96cc">false</MachineTranslated>
    <OutputCachingOn xmlns="4873beb7-5857-4685-be1f-d57550cc96cc">false</OutputCachingOn>
    <TemplateStatus xmlns="4873beb7-5857-4685-be1f-d57550cc96cc">Complete</TemplateStatus>
    <IsSearchable xmlns="4873beb7-5857-4685-be1f-d57550cc96cc">true</IsSearchable>
    <ContentItem xmlns="4873beb7-5857-4685-be1f-d57550cc96cc" xsi:nil="true"/>
    <HandoffToMSDN xmlns="4873beb7-5857-4685-be1f-d57550cc96cc" xsi:nil="true"/>
    <ShowIn xmlns="4873beb7-5857-4685-be1f-d57550cc96cc">Show everywhere</ShowIn>
    <ThumbnailAssetId xmlns="4873beb7-5857-4685-be1f-d57550cc96cc" xsi:nil="true"/>
    <UALocComments xmlns="4873beb7-5857-4685-be1f-d57550cc96cc" xsi:nil="true"/>
    <UALocRecommendation xmlns="4873beb7-5857-4685-be1f-d57550cc96cc">Localize</UALocRecommendation>
    <LastModifiedDateTime xmlns="4873beb7-5857-4685-be1f-d57550cc96cc" xsi:nil="true"/>
    <LegacyData xmlns="4873beb7-5857-4685-be1f-d57550cc96cc" xsi:nil="true"/>
    <LocManualTestRequired xmlns="4873beb7-5857-4685-be1f-d57550cc96cc">false</LocManualTestRequired>
    <LocMarketGroupTiers2 xmlns="4873beb7-5857-4685-be1f-d57550cc96cc" xsi:nil="true"/>
    <ClipArtFilename xmlns="4873beb7-5857-4685-be1f-d57550cc96cc" xsi:nil="true"/>
    <TPApplication xmlns="4873beb7-5857-4685-be1f-d57550cc96cc" xsi:nil="true"/>
    <CSXHash xmlns="4873beb7-5857-4685-be1f-d57550cc96cc" xsi:nil="true"/>
    <DirectSourceMarket xmlns="4873beb7-5857-4685-be1f-d57550cc96cc" xsi:nil="true"/>
    <PrimaryImageGen xmlns="4873beb7-5857-4685-be1f-d57550cc96cc">true</PrimaryImageGen>
    <PlannedPubDate xmlns="4873beb7-5857-4685-be1f-d57550cc96cc" xsi:nil="true"/>
    <CSXSubmissionMarket xmlns="4873beb7-5857-4685-be1f-d57550cc96cc" xsi:nil="true"/>
    <Downloads xmlns="4873beb7-5857-4685-be1f-d57550cc96cc">0</Downloads>
    <ArtSampleDocs xmlns="4873beb7-5857-4685-be1f-d57550cc96cc" xsi:nil="true"/>
    <TrustLevel xmlns="4873beb7-5857-4685-be1f-d57550cc96cc">1 Microsoft Managed Content</TrustLevel>
    <BlockPublish xmlns="4873beb7-5857-4685-be1f-d57550cc96cc">false</BlockPublish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BusinessGroup xmlns="4873beb7-5857-4685-be1f-d57550cc96cc" xsi:nil="true"/>
    <Providers xmlns="4873beb7-5857-4685-be1f-d57550cc96cc" xsi:nil="true"/>
    <TemplateTemplateType xmlns="4873beb7-5857-4685-be1f-d57550cc96cc">PowerPoint Presentation Template</TemplateTemplateType>
    <TimesCloned xmlns="4873beb7-5857-4685-be1f-d57550cc96cc" xsi:nil="true"/>
    <TPAppVersion xmlns="4873beb7-5857-4685-be1f-d57550cc96cc" xsi:nil="true"/>
    <VoteCount xmlns="4873beb7-5857-4685-be1f-d57550cc96cc" xsi:nil="true"/>
    <AverageRating xmlns="4873beb7-5857-4685-be1f-d57550cc96cc" xsi:nil="true"/>
    <FeatureTagsTaxHTField0 xmlns="4873beb7-5857-4685-be1f-d57550cc96cc">
      <Terms xmlns="http://schemas.microsoft.com/office/infopath/2007/PartnerControls"/>
    </FeatureTagsTaxHTField0>
    <Provider xmlns="4873beb7-5857-4685-be1f-d57550cc96cc" xsi:nil="true"/>
    <UACurrentWords xmlns="4873beb7-5857-4685-be1f-d57550cc96cc" xsi:nil="true"/>
    <AssetId xmlns="4873beb7-5857-4685-be1f-d57550cc96cc">TP103431361</AssetId>
    <TPClientViewer xmlns="4873beb7-5857-4685-be1f-d57550cc96cc" xsi:nil="true"/>
    <DSATActionTaken xmlns="4873beb7-5857-4685-be1f-d57550cc96cc" xsi:nil="true"/>
    <APEditor xmlns="4873beb7-5857-4685-be1f-d57550cc96cc">
      <UserInfo>
        <DisplayName/>
        <AccountId xsi:nil="true"/>
        <AccountType/>
      </UserInfo>
    </APEditor>
    <TPInstallLocation xmlns="4873beb7-5857-4685-be1f-d57550cc96cc" xsi:nil="true"/>
    <OOCacheId xmlns="4873beb7-5857-4685-be1f-d57550cc96cc" xsi:nil="true"/>
    <IsDeleted xmlns="4873beb7-5857-4685-be1f-d57550cc96cc">false</IsDeleted>
    <PublishTargets xmlns="4873beb7-5857-4685-be1f-d57550cc96cc">OfficeOnlineVNext</PublishTargets>
    <ApprovalLog xmlns="4873beb7-5857-4685-be1f-d57550cc96cc" xsi:nil="true"/>
    <BugNumber xmlns="4873beb7-5857-4685-be1f-d57550cc96cc" xsi:nil="true"/>
    <CrawlForDependencies xmlns="4873beb7-5857-4685-be1f-d57550cc96cc">false</CrawlForDependencies>
    <InternalTagsTaxHTField0 xmlns="4873beb7-5857-4685-be1f-d57550cc96cc">
      <Terms xmlns="http://schemas.microsoft.com/office/infopath/2007/PartnerControls"/>
    </InternalTagsTaxHTField0>
    <LastHandOff xmlns="4873beb7-5857-4685-be1f-d57550cc96cc" xsi:nil="true"/>
    <Milestone xmlns="4873beb7-5857-4685-be1f-d57550cc96cc" xsi:nil="true"/>
    <OriginalRelease xmlns="4873beb7-5857-4685-be1f-d57550cc96cc">15</OriginalRelease>
    <RecommendationsModifier xmlns="4873beb7-5857-4685-be1f-d57550cc96cc" xsi:nil="true"/>
    <ScenarioTagsTaxHTField0 xmlns="4873beb7-5857-4685-be1f-d57550cc96cc">
      <Terms xmlns="http://schemas.microsoft.com/office/infopath/2007/PartnerControls"/>
    </ScenarioTagsTaxHTField0>
    <UANotes xmlns="4873beb7-5857-4685-be1f-d57550cc96cc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CDDBB83-77C1-4099-A0AA-289882E745E2}">
  <ds:schemaRefs>
    <ds:schemaRef ds:uri="http://schemas.microsoft.com/office/2006/metadata/properties"/>
    <ds:schemaRef ds:uri="http://purl.org/dc/terms/"/>
    <ds:schemaRef ds:uri="4873beb7-5857-4685-be1f-d57550cc96cc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61E720F-F05D-4536-9C34-0CFCED65D3B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8C8B9CA-0273-4370-889A-FC05DA5C2F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Учебная презентация, макет с лентами и полосками (широкоэкранный формат)</Template>
  <TotalTime>0</TotalTime>
  <Words>747</Words>
  <Application>Microsoft Office PowerPoint</Application>
  <PresentationFormat>Широкоэкранный</PresentationFormat>
  <Paragraphs>45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Euphemia</vt:lpstr>
      <vt:lpstr>Plantagenet Cherokee</vt:lpstr>
      <vt:lpstr>Times New Roman</vt:lpstr>
      <vt:lpstr>Wingdings</vt:lpstr>
      <vt:lpstr>Научная литература 16 х 9</vt:lpstr>
      <vt:lpstr>Референдум о самоопределении Донецкой Народной Республики</vt:lpstr>
      <vt:lpstr>Содержание</vt:lpstr>
      <vt:lpstr>Понятие и виды референдумов</vt:lpstr>
      <vt:lpstr>Понятие и виды референдумов</vt:lpstr>
      <vt:lpstr>Решение о проведении референдума в 2014 году</vt:lpstr>
      <vt:lpstr>Презентация PowerPoint</vt:lpstr>
      <vt:lpstr>Решение о проведении референдума в 2014 году и подготовка</vt:lpstr>
      <vt:lpstr>Решение о проведении референдума в 2014 году и подготовка</vt:lpstr>
      <vt:lpstr>Решение о проведении референдума в 2014 году и подготовка</vt:lpstr>
      <vt:lpstr>Презентация PowerPoint</vt:lpstr>
      <vt:lpstr>Легитимность референдума</vt:lpstr>
      <vt:lpstr>Презентация PowerPoint</vt:lpstr>
      <vt:lpstr>Международная реакция</vt:lpstr>
      <vt:lpstr>Презентация PowerPoint</vt:lpstr>
      <vt:lpstr>Международная реакция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2018-01-16T23:42:09Z</dcterms:created>
  <dcterms:modified xsi:type="dcterms:W3CDTF">2023-10-24T10:01:42Z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0x0101006EDDDB5EE6D98C44930B742096920B300400F5B6D36B3EF94B4E9A635CDF2A18F5B8</vt:lpwstr>
  </property>
  <property fmtid="{D5CDD505-2E9C-101B-9397-08002B2CF9AE}" pid="3" name="InternalTags">
    <vt:lpwstr/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